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jn6zii3Qq/SsB8IWYGcoiCKQD5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72bcf7e2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b72bcf7e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72bcf7e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b72bcf7e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fa2dcd4b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bfa2dcd4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eb3f334d0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ceb3f334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eee90302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eee9030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fc14de95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bfc14de95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0bcf9ee86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f0bcf9ee8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eb3f334d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eb3f334d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fb2b52505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bfb2b5250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7d5fcaad3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7d5fcaa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fa2dcd4b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bfa2dcd4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fa2dcd4b4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bfa2dcd4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eee90302c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eee90302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eee90302c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eee90302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0cdef901b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a0cdef901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ebc8fad0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ebc8fa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fa2dcd4b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bfa2dcd4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fa2dcd4b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bfa2dcd4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0bcf9ee8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f0bcf9ee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eb3f334d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eb3f334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eb3f334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eb3f334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0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32445A"/>
              </a:gs>
              <a:gs pos="30000">
                <a:srgbClr val="32445A"/>
              </a:gs>
              <a:gs pos="40000">
                <a:srgbClr val="486181"/>
              </a:gs>
              <a:gs pos="60000">
                <a:srgbClr val="32445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10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B3A4D"/>
              </a:gs>
              <a:gs pos="50000">
                <a:srgbClr val="2B3A4D"/>
              </a:gs>
              <a:gs pos="100000">
                <a:srgbClr val="32445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10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20;p10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1" name="Google Shape;21;p10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B94B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" name="Google Shape;23;p10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50862" y="503906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 rot="5400000">
            <a:off x="4107182" y="-1442457"/>
            <a:ext cx="3978963" cy="11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1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27" name="Google Shape;27;p11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B94B5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1" name="Google Shape;31;p1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12"/>
          <p:cNvGrpSpPr/>
          <p:nvPr/>
        </p:nvGrpSpPr>
        <p:grpSpPr>
          <a:xfrm>
            <a:off x="242406" y="748159"/>
            <a:ext cx="897877" cy="934082"/>
            <a:chOff x="5129684" y="1232940"/>
            <a:chExt cx="897877" cy="934082"/>
          </a:xfrm>
        </p:grpSpPr>
        <p:sp>
          <p:nvSpPr>
            <p:cNvPr id="38" name="Google Shape;38;p1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" name="Google Shape;40;p1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1" name="Google Shape;41;p12"/>
          <p:cNvSpPr txBox="1"/>
          <p:nvPr>
            <p:ph type="title"/>
          </p:nvPr>
        </p:nvSpPr>
        <p:spPr>
          <a:xfrm>
            <a:off x="563563" y="474345"/>
            <a:ext cx="1107757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66271" y="3629772"/>
            <a:ext cx="11074866" cy="2678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2"/>
          <p:cNvSpPr/>
          <p:nvPr/>
        </p:nvSpPr>
        <p:spPr>
          <a:xfrm rot="-2700000">
            <a:off x="11209132" y="4448189"/>
            <a:ext cx="999200" cy="1262947"/>
          </a:xfrm>
          <a:custGeom>
            <a:rect b="b" l="l" r="r" t="t"/>
            <a:pathLst>
              <a:path extrusionOk="0" h="1262947" w="999200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0">
                <a:srgbClr val="32445A"/>
              </a:gs>
              <a:gs pos="30000">
                <a:srgbClr val="32445A"/>
              </a:gs>
              <a:gs pos="40000">
                <a:srgbClr val="486181"/>
              </a:gs>
              <a:gs pos="60000">
                <a:srgbClr val="32445A"/>
              </a:gs>
              <a:gs pos="100000">
                <a:schemeClr val="dk2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12"/>
          <p:cNvSpPr/>
          <p:nvPr/>
        </p:nvSpPr>
        <p:spPr>
          <a:xfrm rot="2700000">
            <a:off x="11686937" y="4853516"/>
            <a:ext cx="540000" cy="978284"/>
          </a:xfrm>
          <a:custGeom>
            <a:rect b="b" l="l" r="r" t="t"/>
            <a:pathLst>
              <a:path extrusionOk="0" h="978284" w="540000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rgbClr val="324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0" name="Google Shape;50;p13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51" name="Google Shape;51;p13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486181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" name="Google Shape;52;p13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B3A4D"/>
                </a:gs>
                <a:gs pos="50000">
                  <a:srgbClr val="2B3A4D"/>
                </a:gs>
                <a:gs pos="100000">
                  <a:srgbClr val="32445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3" name="Google Shape;53;p13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50864" y="18812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550863" y="25772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3" type="body"/>
          </p:nvPr>
        </p:nvSpPr>
        <p:spPr>
          <a:xfrm>
            <a:off x="6212024" y="18812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4" type="body"/>
          </p:nvPr>
        </p:nvSpPr>
        <p:spPr>
          <a:xfrm>
            <a:off x="6212023" y="25772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359149" y="550799"/>
            <a:ext cx="8283313" cy="554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5"/>
          <p:cNvSpPr/>
          <p:nvPr/>
        </p:nvSpPr>
        <p:spPr>
          <a:xfrm flipH="1" rot="8100000">
            <a:off x="-410727" y="3958416"/>
            <a:ext cx="3536330" cy="1853969"/>
          </a:xfrm>
          <a:custGeom>
            <a:rect b="b" l="l" r="r" t="t"/>
            <a:pathLst>
              <a:path extrusionOk="0" h="1853969" w="3536330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>
            <a:gsLst>
              <a:gs pos="0">
                <a:srgbClr val="32445A"/>
              </a:gs>
              <a:gs pos="31000">
                <a:srgbClr val="32445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15"/>
          <p:cNvSpPr/>
          <p:nvPr/>
        </p:nvSpPr>
        <p:spPr>
          <a:xfrm flipH="1" rot="8100000">
            <a:off x="-481151" y="3649708"/>
            <a:ext cx="3478701" cy="2164843"/>
          </a:xfrm>
          <a:custGeom>
            <a:rect b="b" l="l" r="r" t="t"/>
            <a:pathLst>
              <a:path extrusionOk="0" h="2164843" w="3478701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rgbClr val="7B94B5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" name="Google Shape;77;p15"/>
          <p:cNvSpPr/>
          <p:nvPr/>
        </p:nvSpPr>
        <p:spPr>
          <a:xfrm flipH="1" rot="2700000">
            <a:off x="1512277" y="2840042"/>
            <a:ext cx="214196" cy="933178"/>
          </a:xfrm>
          <a:prstGeom prst="ellipse">
            <a:avLst/>
          </a:prstGeom>
          <a:solidFill>
            <a:srgbClr val="324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509106" y="1383159"/>
            <a:ext cx="897877" cy="934082"/>
            <a:chOff x="5129684" y="1232940"/>
            <a:chExt cx="897877" cy="934082"/>
          </a:xfrm>
        </p:grpSpPr>
        <p:sp>
          <p:nvSpPr>
            <p:cNvPr id="80" name="Google Shape;80;p15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7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89" name="Google Shape;89;p17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486181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B3A4D"/>
                </a:gs>
                <a:gs pos="50000">
                  <a:srgbClr val="2B3A4D"/>
                </a:gs>
                <a:gs pos="100000">
                  <a:srgbClr val="32445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1" name="Google Shape;91;p17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220889" y="4984670"/>
            <a:ext cx="897877" cy="934082"/>
            <a:chOff x="5129684" y="1232940"/>
            <a:chExt cx="897877" cy="934082"/>
          </a:xfrm>
        </p:grpSpPr>
        <p:sp>
          <p:nvSpPr>
            <p:cNvPr id="99" name="Google Shape;99;p1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2" name="Google Shape;102;p18"/>
          <p:cNvSpPr txBox="1"/>
          <p:nvPr>
            <p:ph type="title"/>
          </p:nvPr>
        </p:nvSpPr>
        <p:spPr>
          <a:xfrm>
            <a:off x="550863" y="575409"/>
            <a:ext cx="45005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/>
          <p:nvPr>
            <p:ph idx="2" type="pic"/>
          </p:nvPr>
        </p:nvSpPr>
        <p:spPr>
          <a:xfrm>
            <a:off x="5267324" y="575409"/>
            <a:ext cx="6373813" cy="5733316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50863" y="1776195"/>
            <a:ext cx="4500562" cy="453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b="0" i="0" sz="4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MgRH1N98Oz1PGnwZHZqsvLfPiKAFclsD/view" TargetMode="External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gMnMoOf3_ebvtcW9oFH6QjS_HROSX8R5/view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gif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5" name="Google Shape;125;p1"/>
          <p:cNvPicPr preferRelativeResize="0"/>
          <p:nvPr/>
        </p:nvPicPr>
        <p:blipFill rotWithShape="1">
          <a:blip r:embed="rId3">
            <a:alphaModFix/>
          </a:blip>
          <a:srcRect b="0" l="11458" r="7082" t="0"/>
          <a:stretch/>
        </p:blipFill>
        <p:spPr>
          <a:xfrm>
            <a:off x="5596825" y="0"/>
            <a:ext cx="6591968" cy="6858000"/>
          </a:xfrm>
          <a:custGeom>
            <a:rect b="b" l="l" r="r" t="t"/>
            <a:pathLst>
              <a:path extrusionOk="0" h="6858000" w="7448551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6" name="Google Shape;126;p1"/>
          <p:cNvSpPr txBox="1"/>
          <p:nvPr>
            <p:ph type="ctrTitle"/>
          </p:nvPr>
        </p:nvSpPr>
        <p:spPr>
          <a:xfrm>
            <a:off x="144525" y="-131950"/>
            <a:ext cx="62523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 sz="4800"/>
              <a:t>Satellite </a:t>
            </a:r>
            <a:r>
              <a:rPr lang="en-US" sz="4800"/>
              <a:t>Tracking </a:t>
            </a:r>
            <a:r>
              <a:rPr lang="en-US" sz="4800"/>
              <a:t>Microwave Ground  Station (STMGS)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"/>
          <p:cNvSpPr txBox="1"/>
          <p:nvPr>
            <p:ph idx="1" type="subTitle"/>
          </p:nvPr>
        </p:nvSpPr>
        <p:spPr>
          <a:xfrm>
            <a:off x="286276" y="3209000"/>
            <a:ext cx="40308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Team Members: </a:t>
            </a:r>
            <a:br>
              <a:rPr lang="en-US" sz="2000"/>
            </a:br>
            <a:r>
              <a:rPr lang="en-US" sz="2000"/>
              <a:t>Clay Edwards</a:t>
            </a:r>
            <a:br>
              <a:rPr lang="en-US"/>
            </a:br>
            <a:r>
              <a:rPr lang="en-US" sz="2000">
                <a:solidFill>
                  <a:schemeClr val="lt1"/>
                </a:solidFill>
              </a:rPr>
              <a:t>Christian Ogburn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/>
              <a:t>Jared O’Shea</a:t>
            </a:r>
            <a:br>
              <a:rPr lang="en-US"/>
            </a:br>
            <a:r>
              <a:rPr lang="en-US" sz="2000">
                <a:solidFill>
                  <a:schemeClr val="lt1"/>
                </a:solidFill>
              </a:rPr>
              <a:t>Jusefs Saade</a:t>
            </a:r>
            <a:br>
              <a:rPr lang="en-US"/>
            </a:br>
            <a:r>
              <a:rPr lang="en-US" sz="2000">
                <a:solidFill>
                  <a:schemeClr val="lt1"/>
                </a:solidFill>
              </a:rPr>
              <a:t>Jordan West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/>
              <a:t>Ian Wolfe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Product Owner:</a:t>
            </a:r>
            <a:br>
              <a:rPr lang="en-US" sz="2000"/>
            </a:br>
            <a:r>
              <a:rPr lang="en-US" sz="2000"/>
              <a:t>Dr. Eduardo Rojas</a:t>
            </a:r>
            <a:br>
              <a:rPr lang="en-US" sz="2000"/>
            </a:br>
            <a:endParaRPr sz="2000"/>
          </a:p>
        </p:txBody>
      </p:sp>
      <p:grpSp>
        <p:nvGrpSpPr>
          <p:cNvPr id="128" name="Google Shape;128;p1"/>
          <p:cNvGrpSpPr/>
          <p:nvPr/>
        </p:nvGrpSpPr>
        <p:grpSpPr>
          <a:xfrm>
            <a:off x="668772" y="9"/>
            <a:ext cx="828358" cy="828358"/>
            <a:chOff x="10462536" y="1408249"/>
            <a:chExt cx="828358" cy="828358"/>
          </a:xfrm>
        </p:grpSpPr>
        <p:sp>
          <p:nvSpPr>
            <p:cNvPr id="129" name="Google Shape;129;p1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3F5876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31" name="Google Shape;131;p1"/>
          <p:cNvSpPr/>
          <p:nvPr/>
        </p:nvSpPr>
        <p:spPr>
          <a:xfrm>
            <a:off x="0" y="5773729"/>
            <a:ext cx="12192000" cy="1084200"/>
          </a:xfrm>
          <a:prstGeom prst="rect">
            <a:avLst/>
          </a:prstGeom>
          <a:gradFill>
            <a:gsLst>
              <a:gs pos="0">
                <a:srgbClr val="243141">
                  <a:alpha val="0"/>
                </a:srgbClr>
              </a:gs>
              <a:gs pos="28000">
                <a:srgbClr val="243141">
                  <a:alpha val="0"/>
                </a:srgbClr>
              </a:gs>
              <a:gs pos="90000">
                <a:srgbClr val="243141">
                  <a:alpha val="60000"/>
                </a:srgbClr>
              </a:gs>
              <a:gs pos="100000">
                <a:srgbClr val="243141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4121219" y="5433223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72bcf7e2d_0_5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/>
              <a:t>SDR Hardware/Software</a:t>
            </a:r>
            <a:endParaRPr sz="4300"/>
          </a:p>
        </p:txBody>
      </p:sp>
      <p:sp>
        <p:nvSpPr>
          <p:cNvPr id="206" name="Google Shape;206;g2b72bcf7e2d_0_5"/>
          <p:cNvSpPr txBox="1"/>
          <p:nvPr>
            <p:ph idx="1" type="body"/>
          </p:nvPr>
        </p:nvSpPr>
        <p:spPr>
          <a:xfrm>
            <a:off x="627050" y="1881275"/>
            <a:ext cx="48027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PlutoSDR - hardware range: 325 MHz to 3.8 GHz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Software used to adjust SDR settings and record signals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SDR# - Good UI with audio and baseband recording features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.wav file output used for demodulation, can also be direct from source</a:t>
            </a:r>
            <a:endParaRPr/>
          </a:p>
        </p:txBody>
      </p:sp>
      <p:pic>
        <p:nvPicPr>
          <p:cNvPr id="207" name="Google Shape;207;g2b72bcf7e2d_0_5"/>
          <p:cNvPicPr preferRelativeResize="0"/>
          <p:nvPr/>
        </p:nvPicPr>
        <p:blipFill rotWithShape="1">
          <a:blip r:embed="rId3">
            <a:alphaModFix/>
          </a:blip>
          <a:srcRect b="20533" l="0" r="0" t="18879"/>
          <a:stretch/>
        </p:blipFill>
        <p:spPr>
          <a:xfrm>
            <a:off x="6780763" y="1245575"/>
            <a:ext cx="4861686" cy="210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b72bcf7e2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550" y="3500824"/>
            <a:ext cx="6151245" cy="32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72bcf7e2d_0_0"/>
          <p:cNvSpPr/>
          <p:nvPr/>
        </p:nvSpPr>
        <p:spPr>
          <a:xfrm>
            <a:off x="3892788" y="4964100"/>
            <a:ext cx="5217300" cy="12642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g2b72bcf7e2d_0_0"/>
          <p:cNvSpPr txBox="1"/>
          <p:nvPr>
            <p:ph type="title"/>
          </p:nvPr>
        </p:nvSpPr>
        <p:spPr>
          <a:xfrm>
            <a:off x="550850" y="549275"/>
            <a:ext cx="110916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/>
              <a:t>RF Block Design</a:t>
            </a:r>
            <a:endParaRPr sz="4300"/>
          </a:p>
        </p:txBody>
      </p:sp>
      <p:sp>
        <p:nvSpPr>
          <p:cNvPr id="215" name="Google Shape;215;g2b72bcf7e2d_0_0"/>
          <p:cNvSpPr txBox="1"/>
          <p:nvPr>
            <p:ph idx="1" type="body"/>
          </p:nvPr>
        </p:nvSpPr>
        <p:spPr>
          <a:xfrm>
            <a:off x="500625" y="1321225"/>
            <a:ext cx="11090400" cy="2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Purpose: Align phase and combine signals, filter unwanted signals, amplify desired signals</a:t>
            </a:r>
            <a:endParaRPr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Components: </a:t>
            </a:r>
            <a:endParaRPr sz="2440"/>
          </a:p>
          <a:p>
            <a:pPr indent="-38354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Two Microstrip T-Lines for Phase Shift</a:t>
            </a:r>
            <a:endParaRPr sz="2440"/>
          </a:p>
          <a:p>
            <a:pPr indent="-38354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Combiner (Centric RF CS0218S-2)</a:t>
            </a:r>
            <a:endParaRPr sz="2440"/>
          </a:p>
          <a:p>
            <a:pPr indent="-383540" lvl="0" marL="457200" rtl="0" algn="l">
              <a:spcBef>
                <a:spcPts val="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Bandpass Filter (6th-Order, Butterworth, Coupled-Line)</a:t>
            </a:r>
            <a:endParaRPr sz="2440"/>
          </a:p>
          <a:p>
            <a:pPr indent="-38354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Low Noise Amplifier (Mini-Circuits ZX80-P103LN+)</a:t>
            </a:r>
            <a:endParaRPr sz="2440"/>
          </a:p>
        </p:txBody>
      </p:sp>
      <p:sp>
        <p:nvSpPr>
          <p:cNvPr id="216" name="Google Shape;216;g2b72bcf7e2d_0_0"/>
          <p:cNvSpPr/>
          <p:nvPr/>
        </p:nvSpPr>
        <p:spPr>
          <a:xfrm rot="-9357747">
            <a:off x="3331909" y="5061934"/>
            <a:ext cx="325530" cy="1000228"/>
          </a:xfrm>
          <a:prstGeom prst="moon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g2b72bcf7e2d_0_0"/>
          <p:cNvSpPr txBox="1"/>
          <p:nvPr/>
        </p:nvSpPr>
        <p:spPr>
          <a:xfrm>
            <a:off x="2913213" y="5921878"/>
            <a:ext cx="1162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FF00"/>
                </a:solidFill>
                <a:latin typeface="Avenir"/>
                <a:ea typeface="Avenir"/>
                <a:cs typeface="Avenir"/>
                <a:sym typeface="Avenir"/>
              </a:rPr>
              <a:t>S-Band Antenna</a:t>
            </a:r>
            <a:endParaRPr b="0" i="0" sz="1500" u="none" cap="none" strike="noStrike">
              <a:solidFill>
                <a:srgbClr val="00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g2b72bcf7e2d_0_0"/>
          <p:cNvSpPr txBox="1"/>
          <p:nvPr/>
        </p:nvSpPr>
        <p:spPr>
          <a:xfrm>
            <a:off x="5130285" y="5682829"/>
            <a:ext cx="1476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00"/>
                </a:solidFill>
                <a:latin typeface="Avenir"/>
                <a:ea typeface="Avenir"/>
                <a:cs typeface="Avenir"/>
                <a:sym typeface="Avenir"/>
              </a:rPr>
              <a:t>Combiner </a:t>
            </a:r>
            <a:endParaRPr b="0" i="0" sz="1500" u="none" cap="none" strike="noStrike">
              <a:solidFill>
                <a:srgbClr val="FF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g2b72bcf7e2d_0_0"/>
          <p:cNvSpPr/>
          <p:nvPr/>
        </p:nvSpPr>
        <p:spPr>
          <a:xfrm>
            <a:off x="6854024" y="5228988"/>
            <a:ext cx="558600" cy="5610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g2b72bcf7e2d_0_0"/>
          <p:cNvSpPr txBox="1"/>
          <p:nvPr/>
        </p:nvSpPr>
        <p:spPr>
          <a:xfrm>
            <a:off x="7015185" y="5682837"/>
            <a:ext cx="1051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Bandpass Filter</a:t>
            </a:r>
            <a:endParaRPr b="0" i="0" sz="1500" u="none" cap="none" strike="noStrike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g2b72bcf7e2d_0_0"/>
          <p:cNvSpPr/>
          <p:nvPr/>
        </p:nvSpPr>
        <p:spPr>
          <a:xfrm rot="5400000">
            <a:off x="8289709" y="5114132"/>
            <a:ext cx="489640" cy="790818"/>
          </a:xfrm>
          <a:prstGeom prst="flowChartManualOperation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g2b72bcf7e2d_0_0"/>
          <p:cNvSpPr txBox="1"/>
          <p:nvPr/>
        </p:nvSpPr>
        <p:spPr>
          <a:xfrm>
            <a:off x="8191174" y="4981278"/>
            <a:ext cx="686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00FF"/>
                </a:solidFill>
                <a:latin typeface="Avenir"/>
                <a:ea typeface="Avenir"/>
                <a:cs typeface="Avenir"/>
                <a:sym typeface="Avenir"/>
              </a:rPr>
              <a:t>LNA</a:t>
            </a:r>
            <a:endParaRPr b="0" i="0" sz="1500" u="none" cap="none" strike="noStrike">
              <a:solidFill>
                <a:srgbClr val="FF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g2b72bcf7e2d_0_0"/>
          <p:cNvSpPr/>
          <p:nvPr/>
        </p:nvSpPr>
        <p:spPr>
          <a:xfrm rot="4564279">
            <a:off x="1854777" y="4505918"/>
            <a:ext cx="1162791" cy="1092286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4" name="Google Shape;224;g2b72bcf7e2d_0_0"/>
          <p:cNvSpPr/>
          <p:nvPr/>
        </p:nvSpPr>
        <p:spPr>
          <a:xfrm rot="4564031">
            <a:off x="1872105" y="4480776"/>
            <a:ext cx="1370523" cy="1290486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g2b72bcf7e2d_0_0"/>
          <p:cNvSpPr/>
          <p:nvPr/>
        </p:nvSpPr>
        <p:spPr>
          <a:xfrm rot="4564385">
            <a:off x="1814578" y="4357784"/>
            <a:ext cx="1677719" cy="153649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g2b72bcf7e2d_0_0"/>
          <p:cNvSpPr txBox="1"/>
          <p:nvPr/>
        </p:nvSpPr>
        <p:spPr>
          <a:xfrm>
            <a:off x="1659338" y="4964100"/>
            <a:ext cx="1051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FFFF"/>
                </a:solidFill>
                <a:latin typeface="Avenir"/>
                <a:ea typeface="Avenir"/>
                <a:cs typeface="Avenir"/>
                <a:sym typeface="Avenir"/>
              </a:rPr>
              <a:t>Incoming Signal</a:t>
            </a:r>
            <a:endParaRPr b="0" i="0" sz="1500" u="none" cap="none" strike="noStrike">
              <a:solidFill>
                <a:srgbClr val="00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g2b72bcf7e2d_0_0"/>
          <p:cNvSpPr/>
          <p:nvPr/>
        </p:nvSpPr>
        <p:spPr>
          <a:xfrm>
            <a:off x="3467738" y="5802525"/>
            <a:ext cx="7908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g2b72bcf7e2d_0_0"/>
          <p:cNvSpPr/>
          <p:nvPr/>
        </p:nvSpPr>
        <p:spPr>
          <a:xfrm>
            <a:off x="6039688" y="5467838"/>
            <a:ext cx="7908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g2b72bcf7e2d_0_0"/>
          <p:cNvSpPr/>
          <p:nvPr/>
        </p:nvSpPr>
        <p:spPr>
          <a:xfrm>
            <a:off x="7436138" y="5467838"/>
            <a:ext cx="6864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g2b72bcf7e2d_0_0"/>
          <p:cNvSpPr txBox="1"/>
          <p:nvPr/>
        </p:nvSpPr>
        <p:spPr>
          <a:xfrm>
            <a:off x="5552263" y="4622225"/>
            <a:ext cx="2272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rPr>
              <a:t>RF Block</a:t>
            </a:r>
            <a:endParaRPr b="0" i="0" sz="1500" u="none" cap="none" strike="noStrike">
              <a:solidFill>
                <a:srgbClr val="1155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g2b72bcf7e2d_0_0"/>
          <p:cNvSpPr/>
          <p:nvPr/>
        </p:nvSpPr>
        <p:spPr>
          <a:xfrm>
            <a:off x="8929938" y="5467788"/>
            <a:ext cx="6864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g2b72bcf7e2d_0_0"/>
          <p:cNvSpPr/>
          <p:nvPr/>
        </p:nvSpPr>
        <p:spPr>
          <a:xfrm>
            <a:off x="9656438" y="5229038"/>
            <a:ext cx="558600" cy="561000"/>
          </a:xfrm>
          <a:prstGeom prst="plus">
            <a:avLst>
              <a:gd fmla="val 25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g2b72bcf7e2d_0_0"/>
          <p:cNvSpPr txBox="1"/>
          <p:nvPr/>
        </p:nvSpPr>
        <p:spPr>
          <a:xfrm>
            <a:off x="9664013" y="4778163"/>
            <a:ext cx="558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rPr>
              <a:t>SDR</a:t>
            </a:r>
            <a:endParaRPr b="0" i="0" sz="1500" u="none" cap="none" strike="noStrike">
              <a:solidFill>
                <a:srgbClr val="99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g2b72bcf7e2d_0_0"/>
          <p:cNvSpPr/>
          <p:nvPr/>
        </p:nvSpPr>
        <p:spPr>
          <a:xfrm>
            <a:off x="3694288" y="5220125"/>
            <a:ext cx="7908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g2b72bcf7e2d_0_0"/>
          <p:cNvSpPr/>
          <p:nvPr/>
        </p:nvSpPr>
        <p:spPr>
          <a:xfrm>
            <a:off x="4406363" y="5168050"/>
            <a:ext cx="477000" cy="135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g2b72bcf7e2d_0_0"/>
          <p:cNvSpPr/>
          <p:nvPr/>
        </p:nvSpPr>
        <p:spPr>
          <a:xfrm>
            <a:off x="4243263" y="5776000"/>
            <a:ext cx="640200" cy="135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g2b72bcf7e2d_0_0"/>
          <p:cNvSpPr txBox="1"/>
          <p:nvPr/>
        </p:nvSpPr>
        <p:spPr>
          <a:xfrm>
            <a:off x="3624500" y="5332008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Circular Polarizer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38" name="Google Shape;238;g2b72bcf7e2d_0_0"/>
          <p:cNvSpPr/>
          <p:nvPr/>
        </p:nvSpPr>
        <p:spPr>
          <a:xfrm rot="245915">
            <a:off x="4885521" y="5234923"/>
            <a:ext cx="755532" cy="833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g2b72bcf7e2d_0_0"/>
          <p:cNvSpPr/>
          <p:nvPr/>
        </p:nvSpPr>
        <p:spPr>
          <a:xfrm rot="-552763">
            <a:off x="4871094" y="5747492"/>
            <a:ext cx="815114" cy="832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g2b72bcf7e2d_0_0"/>
          <p:cNvSpPr/>
          <p:nvPr/>
        </p:nvSpPr>
        <p:spPr>
          <a:xfrm rot="5400000">
            <a:off x="5656675" y="5234150"/>
            <a:ext cx="478800" cy="5508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fa2dcd4b4_0_15"/>
          <p:cNvSpPr txBox="1"/>
          <p:nvPr>
            <p:ph type="title"/>
          </p:nvPr>
        </p:nvSpPr>
        <p:spPr>
          <a:xfrm>
            <a:off x="550212" y="2785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Coupled-Line </a:t>
            </a:r>
            <a:br>
              <a:rPr lang="en-US"/>
            </a:br>
            <a:r>
              <a:rPr lang="en-US"/>
              <a:t>Bandpass Filter</a:t>
            </a:r>
            <a:endParaRPr/>
          </a:p>
        </p:txBody>
      </p:sp>
      <p:sp>
        <p:nvSpPr>
          <p:cNvPr id="246" name="Google Shape;246;g2bfa2dcd4b4_0_15"/>
          <p:cNvSpPr txBox="1"/>
          <p:nvPr>
            <p:ph idx="1" type="body"/>
          </p:nvPr>
        </p:nvSpPr>
        <p:spPr>
          <a:xfrm>
            <a:off x="550875" y="2113200"/>
            <a:ext cx="5315100" cy="4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2.3-2.5 GHz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Butterworth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6th Order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Double-Stub Impedance Matching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Measured f</a:t>
            </a:r>
            <a:r>
              <a:rPr baseline="-25000" lang="en-US"/>
              <a:t>c</a:t>
            </a:r>
            <a:r>
              <a:rPr lang="en-US"/>
              <a:t> = 2.39 GHz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Measured Attenuation: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SXM-8 Frequency: 	</a:t>
            </a:r>
            <a:r>
              <a:rPr lang="en-US"/>
              <a:t>3.51 dB @ </a:t>
            </a:r>
            <a:r>
              <a:rPr lang="en-US"/>
              <a:t>3.2321 GHz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Channel 1 Wi-Fi: 	3.42 dB @ </a:t>
            </a:r>
            <a:r>
              <a:rPr lang="en-US"/>
              <a:t>2.415 GHz 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Peak DB: 			2.59 dB @ 2.39 GHz</a:t>
            </a:r>
            <a:endParaRPr/>
          </a:p>
        </p:txBody>
      </p:sp>
      <p:pic>
        <p:nvPicPr>
          <p:cNvPr id="247" name="Google Shape;247;g2bfa2dcd4b4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761" y="3474050"/>
            <a:ext cx="4950239" cy="33839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g2bfa2dcd4b4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700" y="0"/>
            <a:ext cx="3720300" cy="347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eb3f334d0_1_6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 Shift, Combiner, and LNA</a:t>
            </a:r>
            <a:endParaRPr/>
          </a:p>
        </p:txBody>
      </p:sp>
      <p:sp>
        <p:nvSpPr>
          <p:cNvPr id="254" name="Google Shape;254;g2ceb3f334d0_1_6"/>
          <p:cNvSpPr txBox="1"/>
          <p:nvPr>
            <p:ph idx="1" type="body"/>
          </p:nvPr>
        </p:nvSpPr>
        <p:spPr>
          <a:xfrm>
            <a:off x="550875" y="1881275"/>
            <a:ext cx="11090400" cy="49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Phase Shift Transmission Lines: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From last MTGS group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Centric RF Commercial Combiner: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+/- 5 deg. Phase Balance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+/- 0.3 dB Amplitude Balance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Mini-Circuits Low Noise Amplifier: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5V – 0.101 mA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9 dB Gain – 0.5 dB Noise Figure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Output Power: 23.55 dBm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g2ceb3f334d0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363" y="3963230"/>
            <a:ext cx="3300825" cy="246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ceb3f334d0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1374" y="1610887"/>
            <a:ext cx="3300825" cy="206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eee90302c_1_0"/>
          <p:cNvSpPr txBox="1"/>
          <p:nvPr>
            <p:ph type="title"/>
          </p:nvPr>
        </p:nvSpPr>
        <p:spPr>
          <a:xfrm>
            <a:off x="461887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300"/>
              <a:t>Microstrip Phase Polarization</a:t>
            </a:r>
            <a:endParaRPr sz="4300"/>
          </a:p>
        </p:txBody>
      </p:sp>
      <p:pic>
        <p:nvPicPr>
          <p:cNvPr id="262" name="Google Shape;262;g2ceee90302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1449" y="672575"/>
            <a:ext cx="4357274" cy="53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ceee90302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75" y="1297875"/>
            <a:ext cx="4098126" cy="26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ceee90302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388" y="1297875"/>
            <a:ext cx="3182075" cy="11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ceee90302c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88" y="2816850"/>
            <a:ext cx="3182075" cy="110844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ceee90302c_1_0"/>
          <p:cNvSpPr txBox="1"/>
          <p:nvPr/>
        </p:nvSpPr>
        <p:spPr>
          <a:xfrm>
            <a:off x="1045350" y="4403950"/>
            <a:ext cx="655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8E8E8"/>
                </a:solidFill>
                <a:latin typeface="Roboto"/>
                <a:ea typeface="Roboto"/>
                <a:cs typeface="Roboto"/>
                <a:sym typeface="Roboto"/>
              </a:rPr>
              <a:t>	Phase(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S(3,1)) @ 2.33 GHz → -89.963°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8E8E8"/>
                </a:solidFill>
                <a:latin typeface="Roboto"/>
                <a:ea typeface="Roboto"/>
                <a:cs typeface="Roboto"/>
                <a:sym typeface="Roboto"/>
              </a:rPr>
              <a:t>Phase(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S(4,2)) @ 2.33 GHz → -179.926°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-179.926° - (-89.963°) 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8E8E8"/>
                </a:solidFill>
                <a:latin typeface="Roboto"/>
                <a:ea typeface="Roboto"/>
                <a:cs typeface="Roboto"/>
                <a:sym typeface="Roboto"/>
              </a:rPr>
              <a:t>✔	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= -89.963° (= </a:t>
            </a: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±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90°</a:t>
            </a:r>
            <a:r>
              <a:rPr lang="en-US" sz="16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±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1°)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" name="Google Shape;267;g2ceee90302c_1_0"/>
          <p:cNvSpPr/>
          <p:nvPr/>
        </p:nvSpPr>
        <p:spPr>
          <a:xfrm>
            <a:off x="3439200" y="2131550"/>
            <a:ext cx="429900" cy="415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g2ceee90302c_1_0"/>
          <p:cNvSpPr/>
          <p:nvPr/>
        </p:nvSpPr>
        <p:spPr>
          <a:xfrm>
            <a:off x="608000" y="1466075"/>
            <a:ext cx="429900" cy="415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1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g2ceee90302c_1_0"/>
          <p:cNvSpPr/>
          <p:nvPr/>
        </p:nvSpPr>
        <p:spPr>
          <a:xfrm>
            <a:off x="608000" y="3570700"/>
            <a:ext cx="429900" cy="415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2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g2ceee90302c_1_0"/>
          <p:cNvSpPr/>
          <p:nvPr/>
        </p:nvSpPr>
        <p:spPr>
          <a:xfrm>
            <a:off x="3468975" y="2892725"/>
            <a:ext cx="429900" cy="415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fc14de95c_2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/>
              <a:t>Wilkinson Power Combiner:</a:t>
            </a:r>
            <a:endParaRPr sz="4300"/>
          </a:p>
        </p:txBody>
      </p:sp>
      <p:pic>
        <p:nvPicPr>
          <p:cNvPr id="276" name="Google Shape;276;g2bfc14de95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11500"/>
            <a:ext cx="6051300" cy="39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bfc14de95c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848" y="2911500"/>
            <a:ext cx="5392159" cy="394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bfc14de95c_2_0"/>
          <p:cNvSpPr txBox="1"/>
          <p:nvPr/>
        </p:nvSpPr>
        <p:spPr>
          <a:xfrm>
            <a:off x="2543600" y="1881275"/>
            <a:ext cx="71061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E8E8E8"/>
                </a:solidFill>
                <a:latin typeface="Roboto"/>
                <a:ea typeface="Roboto"/>
                <a:cs typeface="Roboto"/>
                <a:sym typeface="Roboto"/>
              </a:rPr>
              <a:t>✔	dB(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S(1,1)) @ 2.33 GHz → -20.021 dB &lt; -20 dB)</a:t>
            </a:r>
            <a:endParaRPr sz="2400">
              <a:solidFill>
                <a:srgbClr val="E8E8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8E8E8"/>
                </a:solidFill>
                <a:latin typeface="Roboto"/>
                <a:ea typeface="Roboto"/>
                <a:cs typeface="Roboto"/>
                <a:sym typeface="Roboto"/>
              </a:rPr>
              <a:t>✔	dB(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S(2,3)) @ 2.33 GHz → -25.791 dB </a:t>
            </a:r>
            <a:r>
              <a:rPr lang="en-US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&lt; -20 dB)   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9" name="Google Shape;279;g2bfc14de95c_2_0"/>
          <p:cNvSpPr/>
          <p:nvPr/>
        </p:nvSpPr>
        <p:spPr>
          <a:xfrm>
            <a:off x="300125" y="3221400"/>
            <a:ext cx="429900" cy="415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g2bfc14de95c_2_0"/>
          <p:cNvSpPr/>
          <p:nvPr/>
        </p:nvSpPr>
        <p:spPr>
          <a:xfrm>
            <a:off x="0" y="6061825"/>
            <a:ext cx="429900" cy="415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2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g2bfc14de95c_2_0"/>
          <p:cNvSpPr/>
          <p:nvPr/>
        </p:nvSpPr>
        <p:spPr>
          <a:xfrm>
            <a:off x="5557650" y="4338475"/>
            <a:ext cx="429900" cy="415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1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0bcf9ee86_1_2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/>
              <a:t>Link Budget Analysis</a:t>
            </a:r>
            <a:endParaRPr sz="4300"/>
          </a:p>
        </p:txBody>
      </p:sp>
      <p:sp>
        <p:nvSpPr>
          <p:cNvPr id="287" name="Google Shape;287;g1f0bcf9ee86_1_21"/>
          <p:cNvSpPr txBox="1"/>
          <p:nvPr>
            <p:ph idx="1" type="body"/>
          </p:nvPr>
        </p:nvSpPr>
        <p:spPr>
          <a:xfrm>
            <a:off x="518500" y="1417600"/>
            <a:ext cx="1109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Key variables: TX &amp; RX powers, gains, losses, and noise figures.</a:t>
            </a:r>
            <a:endParaRPr sz="2440"/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P</a:t>
            </a:r>
            <a:r>
              <a:rPr baseline="-25000" lang="en-US" sz="2440"/>
              <a:t>rx</a:t>
            </a:r>
            <a:r>
              <a:rPr lang="en-US" sz="2440"/>
              <a:t> = P</a:t>
            </a:r>
            <a:r>
              <a:rPr baseline="-25000" lang="en-US" sz="2440"/>
              <a:t>tx</a:t>
            </a:r>
            <a:r>
              <a:rPr lang="en-US" sz="2440"/>
              <a:t> + G</a:t>
            </a:r>
            <a:r>
              <a:rPr baseline="-25000" lang="en-US" sz="2440"/>
              <a:t>tx</a:t>
            </a:r>
            <a:r>
              <a:rPr lang="en-US" sz="2440"/>
              <a:t> + G</a:t>
            </a:r>
            <a:r>
              <a:rPr baseline="-25000" lang="en-US" sz="2440"/>
              <a:t>rx</a:t>
            </a:r>
            <a:r>
              <a:rPr lang="en-US" sz="2440"/>
              <a:t> - L</a:t>
            </a:r>
            <a:r>
              <a:rPr baseline="-25000" lang="en-US" sz="2440"/>
              <a:t>tx </a:t>
            </a:r>
            <a:r>
              <a:rPr lang="en-US" sz="2440"/>
              <a:t>- L</a:t>
            </a:r>
            <a:r>
              <a:rPr baseline="-25000" lang="en-US" sz="2440"/>
              <a:t>rx</a:t>
            </a:r>
            <a:r>
              <a:rPr lang="en-US" sz="2440"/>
              <a:t> - L</a:t>
            </a:r>
            <a:r>
              <a:rPr baseline="-25000" lang="en-US" sz="2440"/>
              <a:t>fs</a:t>
            </a:r>
            <a:endParaRPr baseline="-25000"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Transmit Power Output: 12.5 dBW</a:t>
            </a:r>
            <a:endParaRPr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Transmitter Antenna Gain: 23.07 dBi</a:t>
            </a:r>
            <a:endParaRPr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Transmitter Loss: 0.2 dB</a:t>
            </a:r>
            <a:endParaRPr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Frequency = 2.3231 GHz, Distance = ~36,750 km</a:t>
            </a:r>
            <a:endParaRPr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Misc Loss: ~8 dB (Connections and component attenuations)</a:t>
            </a:r>
            <a:endParaRPr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Receiver</a:t>
            </a:r>
            <a:r>
              <a:rPr lang="en-US" sz="2440"/>
              <a:t> Antenna Gain: 24 dBi</a:t>
            </a:r>
            <a:endParaRPr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/>
              <a:t>Receiver Loss: 15 dB </a:t>
            </a:r>
            <a:endParaRPr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40">
                <a:solidFill>
                  <a:srgbClr val="00FFFF"/>
                </a:solidFill>
              </a:rPr>
              <a:t>Received Power: -117.4 dBm	</a:t>
            </a:r>
            <a:r>
              <a:rPr lang="en-US" sz="2440"/>
              <a:t>*prior to amplification</a:t>
            </a:r>
            <a:r>
              <a:rPr lang="en-US" sz="2440"/>
              <a:t>	</a:t>
            </a:r>
            <a:endParaRPr sz="244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40"/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40"/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40"/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40"/>
          </a:p>
        </p:txBody>
      </p:sp>
      <p:sp>
        <p:nvSpPr>
          <p:cNvPr id="288" name="Google Shape;288;g1f0bcf9ee86_1_21"/>
          <p:cNvSpPr txBox="1"/>
          <p:nvPr/>
        </p:nvSpPr>
        <p:spPr>
          <a:xfrm>
            <a:off x="7158625" y="1881275"/>
            <a:ext cx="47328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FFFF"/>
                </a:solidFill>
                <a:latin typeface="Avenir"/>
                <a:ea typeface="Avenir"/>
                <a:cs typeface="Avenir"/>
                <a:sym typeface="Avenir"/>
              </a:rPr>
              <a:t>*Link budget gives us a figure for expected power received after RF block, and in the future could be used to modify some vars for better performance</a:t>
            </a:r>
            <a:endParaRPr sz="2400">
              <a:solidFill>
                <a:srgbClr val="00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eb3f334d0_0_12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Testing and Validation</a:t>
            </a:r>
            <a:endParaRPr sz="4300"/>
          </a:p>
        </p:txBody>
      </p:sp>
      <p:sp>
        <p:nvSpPr>
          <p:cNvPr id="294" name="Google Shape;294;g2ceb3f334d0_0_12"/>
          <p:cNvSpPr txBox="1"/>
          <p:nvPr>
            <p:ph idx="1" type="body"/>
          </p:nvPr>
        </p:nvSpPr>
        <p:spPr>
          <a:xfrm>
            <a:off x="550850" y="1750275"/>
            <a:ext cx="33168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300"/>
              <a:t>In-lab signal testing using signal generator</a:t>
            </a:r>
            <a:endParaRPr sz="23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300"/>
              <a:t>Confirmed reception of self-made signal</a:t>
            </a:r>
            <a:endParaRPr sz="23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2300"/>
              <a:t>Validated functionality of RF chain</a:t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Failed outdoor test to </a:t>
            </a:r>
            <a:r>
              <a:rPr lang="en-US" sz="2300"/>
              <a:t>receive</a:t>
            </a:r>
            <a:r>
              <a:rPr lang="en-US" sz="2300"/>
              <a:t> SXM-8</a:t>
            </a:r>
            <a:endParaRPr sz="2300"/>
          </a:p>
        </p:txBody>
      </p:sp>
      <p:pic>
        <p:nvPicPr>
          <p:cNvPr id="295" name="Google Shape;295;g2ceb3f334d0_0_12" title="Untitled desig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900" y="1397575"/>
            <a:ext cx="7657025" cy="51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2bfb2b52505_0_7" title="Sp2_Tracking_Demo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750" y="1750275"/>
            <a:ext cx="7017825" cy="38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bfb2b52505_0_7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Testing and Validation</a:t>
            </a:r>
            <a:endParaRPr sz="4300"/>
          </a:p>
        </p:txBody>
      </p:sp>
      <p:sp>
        <p:nvSpPr>
          <p:cNvPr id="302" name="Google Shape;302;g2bfb2b52505_0_7"/>
          <p:cNvSpPr txBox="1"/>
          <p:nvPr>
            <p:ph idx="1" type="body"/>
          </p:nvPr>
        </p:nvSpPr>
        <p:spPr>
          <a:xfrm>
            <a:off x="627050" y="1750275"/>
            <a:ext cx="37527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Tracking software accuracy validated by multiple sources</a:t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Full functionality for manual </a:t>
            </a:r>
            <a:r>
              <a:rPr lang="en-US" sz="2300"/>
              <a:t>control of positioner</a:t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1000"/>
              </a:spcAft>
              <a:buSzPts val="2300"/>
              <a:buChar char="•"/>
            </a:pPr>
            <a:r>
              <a:rPr lang="en-US" sz="2300"/>
              <a:t>Unable to automate control due to computer controller incompatibility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7d5fcaad3_0_2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Needs Satisfaction</a:t>
            </a:r>
            <a:endParaRPr/>
          </a:p>
        </p:txBody>
      </p:sp>
      <p:sp>
        <p:nvSpPr>
          <p:cNvPr id="308" name="Google Shape;308;g1f7d5fcaad3_0_2"/>
          <p:cNvSpPr txBox="1"/>
          <p:nvPr>
            <p:ph idx="1" type="body"/>
          </p:nvPr>
        </p:nvSpPr>
        <p:spPr>
          <a:xfrm>
            <a:off x="5872900" y="1664900"/>
            <a:ext cx="5991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Tracking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Tracking software works as required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Positioner works as required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Positioner controller works as required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Unable to communicate with computer controller 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Different computer controller or computer required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9" name="Google Shape;309;g1f7d5fcaad3_0_2"/>
          <p:cNvSpPr txBox="1"/>
          <p:nvPr>
            <p:ph idx="1" type="body"/>
          </p:nvPr>
        </p:nvSpPr>
        <p:spPr>
          <a:xfrm>
            <a:off x="403450" y="1664900"/>
            <a:ext cx="53532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RF Chain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SDR </a:t>
            </a:r>
            <a:r>
              <a:rPr lang="en-US"/>
              <a:t>works as required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SDR software works as </a:t>
            </a:r>
            <a:r>
              <a:rPr lang="en-US"/>
              <a:t>required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Adalm Pluto lacks calibration functionality, resulting in small error with dBFS to dBm conversion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RF block works as </a:t>
            </a:r>
            <a:r>
              <a:rPr lang="en-US"/>
              <a:t>required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Unable to receive SXM-8 signal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Better antenna required?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Better RF Block required?</a:t>
            </a:r>
            <a:endParaRPr/>
          </a:p>
        </p:txBody>
      </p:sp>
      <p:sp>
        <p:nvSpPr>
          <p:cNvPr id="310" name="Google Shape;310;g1f7d5fcaad3_0_2"/>
          <p:cNvSpPr txBox="1"/>
          <p:nvPr>
            <p:ph idx="1" type="body"/>
          </p:nvPr>
        </p:nvSpPr>
        <p:spPr>
          <a:xfrm>
            <a:off x="403450" y="4844300"/>
            <a:ext cx="7433400" cy="1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/>
              <a:t>Generally, subsystems worked on their own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/>
              <a:t>Failure when integrated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fa2dcd4b4_0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/>
              <a:t>Introduction</a:t>
            </a:r>
            <a:endParaRPr sz="4300"/>
          </a:p>
        </p:txBody>
      </p:sp>
      <p:sp>
        <p:nvSpPr>
          <p:cNvPr id="138" name="Google Shape;138;g2bfa2dcd4b4_0_0"/>
          <p:cNvSpPr txBox="1"/>
          <p:nvPr>
            <p:ph idx="1" type="body"/>
          </p:nvPr>
        </p:nvSpPr>
        <p:spPr>
          <a:xfrm>
            <a:off x="550875" y="1552100"/>
            <a:ext cx="6834900" cy="4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/>
              <a:t>Ground stations are a key part in satellite communications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Global Connectivity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Emergency Response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Navigation and Mapping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Commercial Applications (such as our STMGS)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○"/>
            </a:pPr>
            <a:r>
              <a:rPr lang="en-US" sz="2000"/>
              <a:t>Space Exploration</a:t>
            </a:r>
            <a:endParaRPr sz="2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id="139" name="Google Shape;139;g2bfa2dcd4b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1025" y="1687763"/>
            <a:ext cx="4501426" cy="3482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bfa2dcd4b4_0_0"/>
          <p:cNvSpPr txBox="1"/>
          <p:nvPr/>
        </p:nvSpPr>
        <p:spPr>
          <a:xfrm>
            <a:off x="7305388" y="5170225"/>
            <a:ext cx="41727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Sirius XM SXM-8 Satellite</a:t>
            </a:r>
            <a:endParaRPr b="0" i="0" sz="2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fa2dcd4b4_0_1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/>
              <a:t>Lessons Learned</a:t>
            </a:r>
            <a:endParaRPr sz="4300"/>
          </a:p>
        </p:txBody>
      </p:sp>
      <p:sp>
        <p:nvSpPr>
          <p:cNvPr id="316" name="Google Shape;316;g2bfa2dcd4b4_0_10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Verify datasheet consistency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Plan for budget changes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Check hardware and software </a:t>
            </a:r>
            <a:r>
              <a:rPr lang="en-US"/>
              <a:t>compatibility</a:t>
            </a:r>
            <a:r>
              <a:rPr lang="en-US"/>
              <a:t> as soon as possible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Plan for non-ideal conditions and parameters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Demodulation is an extensive task and will take considerable research to do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eee90302c_3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322" name="Google Shape;322;g2ceee90302c_3_0"/>
          <p:cNvSpPr txBox="1"/>
          <p:nvPr>
            <p:ph idx="1" type="body"/>
          </p:nvPr>
        </p:nvSpPr>
        <p:spPr>
          <a:xfrm>
            <a:off x="627067" y="1960800"/>
            <a:ext cx="37818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GNU Radio Demodulation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RF waveform to digital data conversion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Design dependent on satellite modulation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Essential for </a:t>
            </a:r>
            <a:r>
              <a:rPr lang="en-US"/>
              <a:t>practical</a:t>
            </a:r>
            <a:r>
              <a:rPr lang="en-US"/>
              <a:t> </a:t>
            </a:r>
            <a:r>
              <a:rPr lang="en-US"/>
              <a:t>application</a:t>
            </a:r>
            <a:r>
              <a:rPr lang="en-US"/>
              <a:t> of ground station.</a:t>
            </a:r>
            <a:endParaRPr/>
          </a:p>
        </p:txBody>
      </p:sp>
      <p:pic>
        <p:nvPicPr>
          <p:cNvPr id="323" name="Google Shape;323;g2ceee90302c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325" y="1744200"/>
            <a:ext cx="6886199" cy="42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eee90302c_3_6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329" name="Google Shape;329;g2ceee90302c_3_6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Demodulation on recorded signal, then live demodulation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Upgrade to modern computer controller with compatibility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Long duration tracking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Higher gain antenna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Tracking non GEO sats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Newer/more compatible SDR + a wider tuning range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0cdef901b_1_1"/>
          <p:cNvSpPr txBox="1"/>
          <p:nvPr>
            <p:ph type="title"/>
          </p:nvPr>
        </p:nvSpPr>
        <p:spPr>
          <a:xfrm>
            <a:off x="550212" y="2763000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Thank you! 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 sz="4300"/>
              <a:t>Summary of Project</a:t>
            </a:r>
            <a:endParaRPr sz="4300"/>
          </a:p>
        </p:txBody>
      </p:sp>
      <p:sp>
        <p:nvSpPr>
          <p:cNvPr id="146" name="Google Shape;146;p2"/>
          <p:cNvSpPr txBox="1"/>
          <p:nvPr/>
        </p:nvSpPr>
        <p:spPr>
          <a:xfrm>
            <a:off x="156050" y="1474375"/>
            <a:ext cx="69948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FFFF"/>
                </a:solidFill>
                <a:latin typeface="Avenir"/>
                <a:ea typeface="Avenir"/>
                <a:cs typeface="Avenir"/>
                <a:sym typeface="Avenir"/>
              </a:rPr>
              <a:t>Our mission is to track and receive signals from an S-Band frequency satellite.</a:t>
            </a:r>
            <a:endParaRPr b="1" i="0" sz="2600" u="none" cap="none" strike="noStrike">
              <a:solidFill>
                <a:srgbClr val="00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156050" y="2777100"/>
            <a:ext cx="6994800" cy="3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system is composed of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six</a:t>
            </a: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subsystems: </a:t>
            </a:r>
            <a:b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positioner, tracking software, antenna, RF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</a:t>
            </a: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lock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,</a:t>
            </a: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software-defined radio (SDR)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, and SDR software</a:t>
            </a:r>
            <a:endParaRPr b="0" i="0" sz="2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</a:t>
            </a: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focus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of this project has been</a:t>
            </a: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designing an RF block, receiving and recording incoming signals, and accurately tracking a satellite</a:t>
            </a:r>
            <a:endParaRPr sz="1000">
              <a:solidFill>
                <a:srgbClr val="FF00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FF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848" y="1097600"/>
            <a:ext cx="4922477" cy="50452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ebc8fad04_0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Customer Needs</a:t>
            </a:r>
            <a:endParaRPr sz="4300"/>
          </a:p>
        </p:txBody>
      </p:sp>
      <p:sp>
        <p:nvSpPr>
          <p:cNvPr id="154" name="Google Shape;154;g2cebc8fad04_0_0"/>
          <p:cNvSpPr txBox="1"/>
          <p:nvPr>
            <p:ph idx="1" type="body"/>
          </p:nvPr>
        </p:nvSpPr>
        <p:spPr>
          <a:xfrm>
            <a:off x="627070" y="1808400"/>
            <a:ext cx="63390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Live GUI for satellite tracking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Live SDR signal viewing &amp; recording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RF block design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Phase Polarizer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Power Combiner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S-Band satellite focus (</a:t>
            </a:r>
            <a:r>
              <a:rPr lang="en-US">
                <a:solidFill>
                  <a:srgbClr val="E8E8E8"/>
                </a:solidFill>
                <a:latin typeface="Roboto"/>
                <a:ea typeface="Roboto"/>
                <a:cs typeface="Roboto"/>
                <a:sym typeface="Roboto"/>
              </a:rPr>
              <a:t>≈ </a:t>
            </a:r>
            <a:r>
              <a:rPr lang="en-US"/>
              <a:t>2.330 GHz)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available materials from WiDE 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Demodulation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55" name="Google Shape;155;g2cebc8fad0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975" y="954825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fa2dcd4b4_0_5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/>
              <a:t>Design Requirements Overview</a:t>
            </a:r>
            <a:endParaRPr sz="4300"/>
          </a:p>
        </p:txBody>
      </p:sp>
      <p:sp>
        <p:nvSpPr>
          <p:cNvPr id="161" name="Google Shape;161;g2bfa2dcd4b4_0_5"/>
          <p:cNvSpPr txBox="1"/>
          <p:nvPr>
            <p:ph idx="1" type="body"/>
          </p:nvPr>
        </p:nvSpPr>
        <p:spPr>
          <a:xfrm>
            <a:off x="550850" y="1664900"/>
            <a:ext cx="5205900" cy="44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Hardware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SDR operates in S-Band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S-band dish antenna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RF block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Filter - (2.2GHz - 2.5GHz)</a:t>
            </a:r>
            <a:endParaRPr/>
          </a:p>
          <a:p>
            <a:pPr indent="-3302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Phase </a:t>
            </a:r>
            <a:r>
              <a:rPr lang="en-US"/>
              <a:t>Polarizer </a:t>
            </a:r>
            <a:r>
              <a:rPr lang="en-US"/>
              <a:t>- (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±</a:t>
            </a:r>
            <a:r>
              <a:rPr lang="en-US"/>
              <a:t>90°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±</a:t>
            </a:r>
            <a:r>
              <a:rPr lang="en-US"/>
              <a:t> 1°)</a:t>
            </a:r>
            <a:endParaRPr/>
          </a:p>
          <a:p>
            <a:pPr indent="-3302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Power Combiner - (s-parameter </a:t>
            </a:r>
            <a:r>
              <a:rPr lang="en-US">
                <a:solidFill>
                  <a:srgbClr val="E8E8E8"/>
                </a:solidFill>
                <a:latin typeface="Roboto"/>
                <a:ea typeface="Roboto"/>
                <a:cs typeface="Roboto"/>
                <a:sym typeface="Roboto"/>
              </a:rPr>
              <a:t>≤</a:t>
            </a:r>
            <a:r>
              <a:rPr lang="en-US"/>
              <a:t> -20 dB)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360° Azimuth / 180° Elevation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Manual/Automatic positioning</a:t>
            </a:r>
            <a:endParaRPr/>
          </a:p>
        </p:txBody>
      </p:sp>
      <p:sp>
        <p:nvSpPr>
          <p:cNvPr id="162" name="Google Shape;162;g2bfa2dcd4b4_0_5"/>
          <p:cNvSpPr txBox="1"/>
          <p:nvPr>
            <p:ph idx="1" type="body"/>
          </p:nvPr>
        </p:nvSpPr>
        <p:spPr>
          <a:xfrm>
            <a:off x="5872900" y="1664900"/>
            <a:ext cx="5991000" cy="44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Software</a:t>
            </a:r>
            <a:endParaRPr b="1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Visualize signal waveform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Record signal in .wav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Allow tuning of SDR settings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Live GUI of satellite and station location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Allow new satellite TLE’s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Maintain </a:t>
            </a:r>
            <a:r>
              <a:rPr lang="en-US"/>
              <a:t>alignment</a:t>
            </a:r>
            <a:r>
              <a:rPr lang="en-US"/>
              <a:t> within 5°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Communication with controller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fa2dcd4b4_1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/>
              <a:t>Satellite Choice</a:t>
            </a:r>
            <a:endParaRPr sz="4300"/>
          </a:p>
        </p:txBody>
      </p:sp>
      <p:sp>
        <p:nvSpPr>
          <p:cNvPr id="168" name="Google Shape;168;g2bfa2dcd4b4_1_0"/>
          <p:cNvSpPr txBox="1"/>
          <p:nvPr>
            <p:ph idx="1" type="body"/>
          </p:nvPr>
        </p:nvSpPr>
        <p:spPr>
          <a:xfrm>
            <a:off x="550846" y="1795425"/>
            <a:ext cx="69555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SXM 8: Sirius XM satellite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Operating Frequency: 2.3231 GHz (S-Band)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Geosynchronous Orbit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 Daytona Beach: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~55.5° Elevation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~188.5° Azimuth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9" name="Google Shape;169;g2bfa2dcd4b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1825" y="1185200"/>
            <a:ext cx="3220625" cy="481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bfa2dcd4b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988" y="3002475"/>
            <a:ext cx="3841324" cy="306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0bcf9ee86_0_1"/>
          <p:cNvSpPr/>
          <p:nvPr/>
        </p:nvSpPr>
        <p:spPr>
          <a:xfrm>
            <a:off x="8778825" y="1179800"/>
            <a:ext cx="1248600" cy="77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g1f0bcf9ee86_0_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/>
              <a:t>Tracking Software</a:t>
            </a:r>
            <a:endParaRPr sz="4300"/>
          </a:p>
        </p:txBody>
      </p:sp>
      <p:sp>
        <p:nvSpPr>
          <p:cNvPr id="177" name="Google Shape;177;g1f0bcf9ee86_0_1"/>
          <p:cNvSpPr txBox="1"/>
          <p:nvPr>
            <p:ph idx="1" type="body"/>
          </p:nvPr>
        </p:nvSpPr>
        <p:spPr>
          <a:xfrm>
            <a:off x="550875" y="1884600"/>
            <a:ext cx="52638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Tracking Software outputs azimuth and altitude (elevation) to computer controller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Difficult to find compatible tracking software for older WiDE lab equipment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SatPC32 - satellite tracking and positioner control</a:t>
            </a:r>
            <a:endParaRPr/>
          </a:p>
        </p:txBody>
      </p:sp>
      <p:pic>
        <p:nvPicPr>
          <p:cNvPr id="178" name="Google Shape;178;g1f0bcf9ee8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974" y="4581850"/>
            <a:ext cx="4821150" cy="18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0bcf9ee86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974" y="1179825"/>
            <a:ext cx="3432300" cy="327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0bcf9ee86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769703">
            <a:off x="8691021" y="160283"/>
            <a:ext cx="2050059" cy="204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eb3f334d0_0_6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SatPC32</a:t>
            </a:r>
            <a:endParaRPr sz="4300"/>
          </a:p>
        </p:txBody>
      </p:sp>
      <p:sp>
        <p:nvSpPr>
          <p:cNvPr id="186" name="Google Shape;186;g2ceb3f334d0_0_6"/>
          <p:cNvSpPr txBox="1"/>
          <p:nvPr>
            <p:ph idx="1" type="body"/>
          </p:nvPr>
        </p:nvSpPr>
        <p:spPr>
          <a:xfrm>
            <a:off x="550875" y="1881275"/>
            <a:ext cx="5598000" cy="42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Accurate satellite tracking capabilities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Ability to manually add in new satellites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Live satellite map GUI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-US"/>
              <a:t>Compatible with our </a:t>
            </a:r>
            <a:r>
              <a:rPr lang="en-US"/>
              <a:t>Yaesu</a:t>
            </a:r>
            <a:r>
              <a:rPr lang="en-US"/>
              <a:t> GS-232 computer controller</a:t>
            </a:r>
            <a:endParaRPr/>
          </a:p>
        </p:txBody>
      </p:sp>
      <p:pic>
        <p:nvPicPr>
          <p:cNvPr id="187" name="Google Shape;187;g2ceb3f334d0_0_6"/>
          <p:cNvPicPr preferRelativeResize="0"/>
          <p:nvPr/>
        </p:nvPicPr>
        <p:blipFill rotWithShape="1">
          <a:blip r:embed="rId3">
            <a:alphaModFix/>
          </a:blip>
          <a:srcRect b="0" l="0" r="0" t="5864"/>
          <a:stretch/>
        </p:blipFill>
        <p:spPr>
          <a:xfrm>
            <a:off x="8140600" y="532875"/>
            <a:ext cx="3668399" cy="24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ceb3f334d0_0_6"/>
          <p:cNvPicPr preferRelativeResize="0"/>
          <p:nvPr/>
        </p:nvPicPr>
        <p:blipFill rotWithShape="1">
          <a:blip r:embed="rId4">
            <a:alphaModFix/>
          </a:blip>
          <a:srcRect b="809" l="0" r="0" t="454"/>
          <a:stretch/>
        </p:blipFill>
        <p:spPr>
          <a:xfrm>
            <a:off x="6583950" y="3165575"/>
            <a:ext cx="5225050" cy="34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ceb3f334d0_0_6"/>
          <p:cNvSpPr/>
          <p:nvPr/>
        </p:nvSpPr>
        <p:spPr>
          <a:xfrm>
            <a:off x="7979700" y="1763875"/>
            <a:ext cx="1046100" cy="5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SXM-8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Google Shape;190;g2ceb3f334d0_0_6"/>
          <p:cNvSpPr/>
          <p:nvPr/>
        </p:nvSpPr>
        <p:spPr>
          <a:xfrm>
            <a:off x="7979700" y="4624213"/>
            <a:ext cx="1046100" cy="5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SXM-8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1" name="Google Shape;191;g2ceb3f334d0_0_6"/>
          <p:cNvSpPr/>
          <p:nvPr/>
        </p:nvSpPr>
        <p:spPr>
          <a:xfrm flipH="1">
            <a:off x="7398850" y="6092700"/>
            <a:ext cx="3044100" cy="5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Azimuth and Elevation Outputs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" name="Google Shape;192;g2ceb3f334d0_0_6"/>
          <p:cNvSpPr/>
          <p:nvPr/>
        </p:nvSpPr>
        <p:spPr>
          <a:xfrm flipH="1">
            <a:off x="9338525" y="4196400"/>
            <a:ext cx="1648800" cy="5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User Location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eb3f334d0_0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Tracking Hardware</a:t>
            </a:r>
            <a:endParaRPr sz="4300"/>
          </a:p>
        </p:txBody>
      </p:sp>
      <p:sp>
        <p:nvSpPr>
          <p:cNvPr id="198" name="Google Shape;198;g2ceb3f334d0_0_0"/>
          <p:cNvSpPr txBox="1"/>
          <p:nvPr>
            <p:ph idx="1" type="body"/>
          </p:nvPr>
        </p:nvSpPr>
        <p:spPr>
          <a:xfrm>
            <a:off x="627075" y="1732200"/>
            <a:ext cx="52059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Requirement for full 180° elevation &amp; 360° azimuth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 issues when moving through full motion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Positioner controlled by G-5500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-US"/>
              <a:t>G-5500 controlled by GS-232B computer controller</a:t>
            </a:r>
            <a:endParaRPr/>
          </a:p>
        </p:txBody>
      </p:sp>
      <p:pic>
        <p:nvPicPr>
          <p:cNvPr id="199" name="Google Shape;199;g2ceb3f334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688" y="954963"/>
            <a:ext cx="561022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ceb3f334d0_0_0"/>
          <p:cNvPicPr preferRelativeResize="0"/>
          <p:nvPr/>
        </p:nvPicPr>
        <p:blipFill rotWithShape="1">
          <a:blip r:embed="rId4">
            <a:alphaModFix/>
          </a:blip>
          <a:srcRect b="17674" l="0" r="0" t="24300"/>
          <a:stretch/>
        </p:blipFill>
        <p:spPr>
          <a:xfrm>
            <a:off x="7528400" y="4208575"/>
            <a:ext cx="3239475" cy="250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Float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2023-10-05T18:20:07Z</dcterms:created>
  <dc:creator>Saade, Jusefs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0x010100A3FB844F2787444EAA2D11907B828E11</vt:lpwstr>
  </property>
</Properties>
</file>